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5"/>
  </p:handoutMasterIdLst>
  <p:sldIdLst>
    <p:sldId id="259" r:id="rId2"/>
    <p:sldId id="256" r:id="rId3"/>
    <p:sldId id="260" r:id="rId4"/>
    <p:sldId id="258" r:id="rId5"/>
    <p:sldId id="262" r:id="rId6"/>
    <p:sldId id="263" r:id="rId7"/>
    <p:sldId id="264" r:id="rId8"/>
    <p:sldId id="265" r:id="rId9"/>
    <p:sldId id="266" r:id="rId10"/>
    <p:sldId id="269" r:id="rId11"/>
    <p:sldId id="267" r:id="rId12"/>
    <p:sldId id="268" r:id="rId13"/>
    <p:sldId id="261" r:id="rId14"/>
  </p:sldIdLst>
  <p:sldSz cx="9144000" cy="6858000" type="screen4x3"/>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4A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B8631EC7-BB1F-47AB-B6F6-97069607F02B}" type="datetimeFigureOut">
              <a:rPr lang="ru-RU" smtClean="0"/>
              <a:pPr/>
              <a:t>06.11.2019</a:t>
            </a:fld>
            <a:endParaRPr lang="ru-RU"/>
          </a:p>
        </p:txBody>
      </p:sp>
      <p:sp>
        <p:nvSpPr>
          <p:cNvPr id="4" name="Нижний колонтитул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91F532D4-F0AE-4E23-A126-1AA9C9E4358D}" type="slidenum">
              <a:rPr lang="ru-RU" smtClean="0"/>
              <a:pPr/>
              <a:t>‹#›</a:t>
            </a:fld>
            <a:endParaRPr lang="ru-RU"/>
          </a:p>
        </p:txBody>
      </p:sp>
    </p:spTree>
    <p:extLst>
      <p:ext uri="{BB962C8B-B14F-4D97-AF65-F5344CB8AC3E}">
        <p14:creationId xmlns:p14="http://schemas.microsoft.com/office/powerpoint/2010/main" val="97521528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06.11.2019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ctrTitle"/>
          </p:nvPr>
        </p:nvSpPr>
        <p:spPr>
          <a:xfrm>
            <a:off x="827584" y="3143248"/>
            <a:ext cx="7772400" cy="1620259"/>
          </a:xfrm>
        </p:spPr>
        <p:txBody>
          <a:bodyPr>
            <a:noAutofit/>
          </a:bodyPr>
          <a:lstStyle/>
          <a:p>
            <a:r>
              <a:rPr lang="ru-RU" b="1" i="1" u="sng" dirty="0">
                <a:latin typeface="Times New Roman" panose="02020603050405020304" pitchFamily="18" charset="0"/>
                <a:cs typeface="Times New Roman" panose="02020603050405020304" pitchFamily="18" charset="0"/>
              </a:rPr>
              <a:t>ЖОЛ ҚЫЗМЕТІ</a:t>
            </a:r>
            <a:r>
              <a:rPr lang="kk-KZ" b="1" i="1" u="sng" dirty="0">
                <a:latin typeface="Times New Roman" panose="02020603050405020304" pitchFamily="18" charset="0"/>
                <a:cs typeface="Times New Roman" panose="02020603050405020304" pitchFamily="18" charset="0"/>
              </a:rPr>
              <a:t> (СЕРВИСІ)</a:t>
            </a:r>
            <a:endParaRPr lang="ru-RU" sz="3200"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116632"/>
            <a:ext cx="3542671" cy="22821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600060" y="925391"/>
            <a:ext cx="8229600" cy="654032"/>
          </a:xfrm>
        </p:spPr>
        <p:txBody>
          <a:bodyPr>
            <a:noAutofit/>
          </a:bodyPr>
          <a:lstStyle/>
          <a:p>
            <a:r>
              <a:rPr lang="kk-KZ" sz="3200" b="1" dirty="0">
                <a:latin typeface="Times New Roman" panose="02020603050405020304" pitchFamily="18" charset="0"/>
                <a:cs typeface="Times New Roman" panose="02020603050405020304" pitchFamily="18" charset="0"/>
              </a:rPr>
              <a:t>ЖОЛ СЕРВИСІ НЫСАНДАРЫН ОРНАЛАСТЫРУ НОМЕНКЛАТУРАСЫ МЕН ПРИНЦИПТЕРІ</a:t>
            </a:r>
            <a:endParaRPr lang="ru-RU"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60924" y="2636912"/>
            <a:ext cx="8415532" cy="3539430"/>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kk-KZ" sz="2800" b="1" i="1" u="sng" dirty="0">
                <a:latin typeface="Times New Roman" panose="02020603050405020304" pitchFamily="18" charset="0"/>
                <a:cs typeface="Times New Roman" panose="02020603050405020304" pitchFamily="18" charset="0"/>
              </a:rPr>
              <a:t>Олардың мақсаты</a:t>
            </a:r>
            <a:r>
              <a:rPr lang="kk-KZ" sz="2800" b="1" i="1" dirty="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 автомобиль қозғалысына (жүргізушіге, жолаушыларға, көлік құралдарына) қызмет көрсету, осыдан олардың жалпылама атауы – жол немесе автосервис объектілері (нысандары). </a:t>
            </a:r>
            <a:r>
              <a:rPr lang="kk-KZ" sz="2800" b="1" i="1" dirty="0">
                <a:latin typeface="Times New Roman" panose="02020603050405020304" pitchFamily="18" charset="0"/>
                <a:cs typeface="Times New Roman" panose="02020603050405020304" pitchFamily="18" charset="0"/>
              </a:rPr>
              <a:t>(от англ. service — служба, обслуживание, қызмет көрсету).</a:t>
            </a:r>
            <a:endParaRPr lang="ru-RU" sz="2800" b="1" dirty="0" smtClean="0">
              <a:latin typeface="Times New Roman" panose="02020603050405020304" pitchFamily="18" charset="0"/>
              <a:cs typeface="Times New Roman" panose="02020603050405020304" pitchFamily="18" charset="0"/>
            </a:endParaRPr>
          </a:p>
          <a:p>
            <a:pPr algn="just"/>
            <a:endParaRPr lang="ru-RU" sz="2800" dirty="0" smtClean="0"/>
          </a:p>
          <a:p>
            <a:pPr algn="just"/>
            <a:r>
              <a:rPr lang="ru-RU" sz="2800" dirty="0" smtClean="0"/>
              <a:t>	</a:t>
            </a:r>
            <a:endParaRPr lang="ru-RU"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01581" y="9453"/>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611560" y="379942"/>
            <a:ext cx="8229600" cy="796908"/>
          </a:xfrm>
        </p:spPr>
        <p:txBody>
          <a:bodyPr>
            <a:noAutofit/>
          </a:bodyPr>
          <a:lstStyle/>
          <a:p>
            <a:r>
              <a:rPr lang="kk-KZ" sz="2400" b="1" dirty="0">
                <a:latin typeface="Times New Roman" panose="02020603050405020304" pitchFamily="18" charset="0"/>
                <a:cs typeface="Times New Roman" panose="02020603050405020304" pitchFamily="18" charset="0"/>
              </a:rPr>
              <a:t>Жол бойындағы сервистік нысандардың функционалдық мақсаты</a:t>
            </a:r>
            <a:endPar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395536" y="1340768"/>
            <a:ext cx="8646882" cy="55172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796908"/>
          </a:xfrm>
        </p:spPr>
        <p:txBody>
          <a:bodyPr>
            <a:noAutofit/>
          </a:bodyPr>
          <a:lstStyle/>
          <a:p>
            <a:pPr algn="just"/>
            <a:r>
              <a:rPr lang="kk-KZ" sz="2000" b="1" dirty="0" smtClean="0">
                <a:latin typeface="Times New Roman" panose="02020603050405020304" pitchFamily="18" charset="0"/>
                <a:cs typeface="Times New Roman" panose="02020603050405020304" pitchFamily="18" charset="0"/>
              </a:rPr>
              <a:t>Жол </a:t>
            </a:r>
            <a:r>
              <a:rPr lang="kk-KZ" sz="2000" b="1" dirty="0">
                <a:latin typeface="Times New Roman" panose="02020603050405020304" pitchFamily="18" charset="0"/>
                <a:cs typeface="Times New Roman" panose="02020603050405020304" pitchFamily="18" charset="0"/>
              </a:rPr>
              <a:t>сервисі пункттерін орналастыру бойынша шешім қабылдау үшін факторларды есепке алу схемасы мынадай болуы мүмкін:</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83240" y="1197159"/>
            <a:ext cx="8237232" cy="5109091"/>
          </a:xfrm>
          <a:prstGeom prst="rect">
            <a:avLst/>
          </a:prstGeom>
        </p:spPr>
        <p:txBody>
          <a:bodyPr wrap="square">
            <a:spAutoFit/>
          </a:bodyPr>
          <a:lstStyle/>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қозғалыс ырғағын зерттеу (еңбек және демалыс ырғағы);</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бағыт (маршрут) ерекшеліктерін анықтау: негізгі жолмен байланыс (қол жетімділік), қозғалыс қарқындылығы (нақты және перспективалық);</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транзиттік елді мекендердің болуы (көлемі, негізгі жолға қол жетімділігі);</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коммуникациялардың болуы (электрмен, жылумен, газбен жабдықтау, кәріз);</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туристік тартылыс аймақтары;</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кәсіпорын моделін құру;</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қызмет көрсетудің деңгейі мен сипаты (қызмет көрсетудің болжамды контингенті аралас, кәсіби, туристік, интурист);</a:t>
            </a:r>
            <a:endParaRPr lang="ru-RU" sz="22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200" b="1" dirty="0">
                <a:latin typeface="Times New Roman" panose="02020603050405020304" pitchFamily="18" charset="0"/>
                <a:cs typeface="Times New Roman" panose="02020603050405020304" pitchFamily="18" charset="0"/>
              </a:rPr>
              <a:t>пайдалану ерекшеліктері (жабдықтау нысандары, персонал және т. б.).</a:t>
            </a:r>
            <a:endParaRPr lang="ru-RU" sz="2200" dirty="0">
              <a:latin typeface="Times New Roman" panose="02020603050405020304" pitchFamily="18" charset="0"/>
              <a:cs typeface="Times New Roman" panose="02020603050405020304" pitchFamily="18" charset="0"/>
            </a:endParaRPr>
          </a:p>
          <a:p>
            <a:pPr marL="285750" indent="-285750">
              <a:buFontTx/>
              <a:buChar char="-"/>
            </a:pPr>
            <a:endParaRPr lang="ru-RU" dirty="0"/>
          </a:p>
        </p:txBody>
      </p:sp>
      <p:sp>
        <p:nvSpPr>
          <p:cNvPr id="6" name="Прямоугольник 5"/>
          <p:cNvSpPr/>
          <p:nvPr/>
        </p:nvSpPr>
        <p:spPr>
          <a:xfrm>
            <a:off x="1691680" y="2981556"/>
            <a:ext cx="4572000" cy="369332"/>
          </a:xfrm>
          <a:prstGeom prst="rect">
            <a:avLst/>
          </a:prstGeom>
        </p:spPr>
        <p:txBody>
          <a:bodyPr>
            <a:spAutoFit/>
          </a:bodyPr>
          <a:lstStyle/>
          <a:p>
            <a:r>
              <a:rPr lang="ru-RU" dirty="0" smtClean="0"/>
              <a:t> </a:t>
            </a:r>
            <a:endParaRPr lang="ru-RU" dirty="0"/>
          </a:p>
        </p:txBody>
      </p:sp>
      <p:sp>
        <p:nvSpPr>
          <p:cNvPr id="7" name="Прямоугольник 6"/>
          <p:cNvSpPr/>
          <p:nvPr/>
        </p:nvSpPr>
        <p:spPr>
          <a:xfrm>
            <a:off x="2123728" y="6097088"/>
            <a:ext cx="4572000" cy="369332"/>
          </a:xfrm>
          <a:prstGeom prst="rect">
            <a:avLst/>
          </a:prstGeom>
        </p:spPr>
        <p:txBody>
          <a:bodyPr>
            <a:spAutoFit/>
          </a:bodyPr>
          <a:lstStyle/>
          <a:p>
            <a:r>
              <a:rPr lang="ru-RU" dirty="0" smtClean="0"/>
              <a:t>-</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a:bodyPr>
          <a:lstStyle/>
          <a:p>
            <a:pPr algn="just"/>
            <a:r>
              <a:rPr lang="kk-KZ" sz="2400" b="1" dirty="0">
                <a:latin typeface="Times New Roman" panose="02020603050405020304" pitchFamily="18" charset="0"/>
                <a:cs typeface="Times New Roman" panose="02020603050405020304" pitchFamily="18" charset="0"/>
              </a:rPr>
              <a:t>ҚЫЗМЕТ КӨРСЕТУ ЖҮЙЕСІНІҢ ЭЛЕМЕНТТЕРІН ОРНАЛАСТЫРУ МОДЕЛІ</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199" y="1417638"/>
            <a:ext cx="8686799" cy="1075258"/>
          </a:xfrm>
        </p:spPr>
        <p:txBody>
          <a:bodyPr>
            <a:noAutofit/>
          </a:bodyPr>
          <a:lstStyle/>
          <a:p>
            <a:pPr marL="0" indent="0">
              <a:buNone/>
            </a:pPr>
            <a:r>
              <a:rPr lang="kk-KZ" sz="2200" dirty="0">
                <a:latin typeface="Times New Roman" panose="02020603050405020304" pitchFamily="18" charset="0"/>
                <a:cs typeface="Times New Roman" panose="02020603050405020304" pitchFamily="18" charset="0"/>
              </a:rPr>
              <a:t>Қозғалысқа қызмет көрсету құрылыстарын оңтайлы орналастырудың теориялық моделі функционалдық тәуелділік ретінде көрсетілуі мүмкін:</a:t>
            </a:r>
            <a:endParaRPr lang="ru-RU"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211402" y="2792524"/>
            <a:ext cx="8900726" cy="3068737"/>
          </a:xfrm>
          <a:prstGeom prst="rect">
            <a:avLst/>
          </a:prstGeom>
        </p:spPr>
      </p:pic>
    </p:spTree>
    <p:extLst>
      <p:ext uri="{BB962C8B-B14F-4D97-AF65-F5344CB8AC3E}">
        <p14:creationId xmlns:p14="http://schemas.microsoft.com/office/powerpoint/2010/main" val="1347704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3" name="Объект 2"/>
          <p:cNvSpPr>
            <a:spLocks noGrp="1"/>
          </p:cNvSpPr>
          <p:nvPr>
            <p:ph idx="1"/>
          </p:nvPr>
        </p:nvSpPr>
        <p:spPr>
          <a:xfrm>
            <a:off x="457200" y="620688"/>
            <a:ext cx="8363272" cy="5505475"/>
          </a:xfrm>
        </p:spPr>
        <p:txBody>
          <a:bodyPr>
            <a:normAutofit fontScale="70000" lnSpcReduction="20000"/>
          </a:bodyPr>
          <a:lstStyle/>
          <a:p>
            <a:pPr marL="514350" lvl="0" indent="-514350">
              <a:buFont typeface="+mj-lt"/>
              <a:buAutoNum type="arabicPeriod"/>
            </a:pPr>
            <a:r>
              <a:rPr lang="kk-KZ" b="1" dirty="0">
                <a:latin typeface="Times New Roman" panose="02020603050405020304" pitchFamily="18" charset="0"/>
                <a:cs typeface="Times New Roman" panose="02020603050405020304" pitchFamily="18" charset="0"/>
              </a:rPr>
              <a:t>халқы тығыз орналасқан аудандар; қарқындылығы тәулігіне 7000 автомобильден кем жоғары автомобиль жолдары  ағымында транзиттік автомобильдердің аз үлесі кезінде;</a:t>
            </a:r>
            <a:endParaRPr lang="ru-RU" b="1"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kk-KZ" b="1" dirty="0">
                <a:latin typeface="Times New Roman" panose="02020603050405020304" pitchFamily="18" charset="0"/>
                <a:cs typeface="Times New Roman" panose="02020603050405020304" pitchFamily="18" charset="0"/>
              </a:rPr>
              <a:t>халқы тығыз орналасқан аудандар; қозғалыс қарқындылығы тәулігіне 7000 автомобильден астам жоғары автомобиль жолдары  ағымында транзиттік автомобильдердің елеулі үлесі кезінде;</a:t>
            </a:r>
            <a:endParaRPr lang="ru-RU" b="1"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kk-KZ" b="1" dirty="0">
                <a:latin typeface="Times New Roman" panose="02020603050405020304" pitchFamily="18" charset="0"/>
                <a:cs typeface="Times New Roman" panose="02020603050405020304" pitchFamily="18" charset="0"/>
              </a:rPr>
              <a:t>игерілмеген аз қоныстанған аудандар; транзиттік автомобильдер ағымында басым автомобиль жолдары (қозғалыс қарқындылығына қарамастан);</a:t>
            </a:r>
            <a:endParaRPr lang="ru-RU" b="1"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kk-KZ" b="1" dirty="0">
                <a:latin typeface="Times New Roman" panose="02020603050405020304" pitchFamily="18" charset="0"/>
                <a:cs typeface="Times New Roman" panose="02020603050405020304" pitchFamily="18" charset="0"/>
              </a:rPr>
              <a:t>қалалар арасындағы қашықтығы 150 км-ден асатын ауыл шаруашылығы аудандары; қозғалыс қарқындылығы 1000-нан 7000 автомобильге дейін болатын транзиттік қозғалысы басым автомобиль жолдары;</a:t>
            </a:r>
            <a:endParaRPr lang="ru-RU" b="1"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kk-KZ" b="1" dirty="0">
                <a:latin typeface="Times New Roman" panose="02020603050405020304" pitchFamily="18" charset="0"/>
                <a:cs typeface="Times New Roman" panose="02020603050405020304" pitchFamily="18" charset="0"/>
              </a:rPr>
              <a:t>курорттық аудандар, тарихи және көрнекті орындар; қозғалыс қарқындылығына қарамастан автомобиль жолдары.</a:t>
            </a:r>
            <a:endParaRPr lang="ru-RU" b="1"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358969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354359" y="692696"/>
            <a:ext cx="8435280" cy="1143000"/>
          </a:xfrm>
        </p:spPr>
        <p:txBody>
          <a:bodyPr>
            <a:normAutofit/>
          </a:bodyPr>
          <a:lstStyle/>
          <a:p>
            <a:pPr algn="l"/>
            <a:r>
              <a:rPr lang="kk-KZ" sz="2200" dirty="0">
                <a:latin typeface="Times New Roman" panose="02020603050405020304" pitchFamily="18" charset="0"/>
                <a:cs typeface="Times New Roman" panose="02020603050405020304" pitchFamily="18" charset="0"/>
              </a:rPr>
              <a:t>6.2.1 – кесте – Автомобиль жолында жол және жол бойындағы сервис нысанын орналастыру кезінде бүйірлік көрінуді қамтамасыз етуге арналған ең аз қашықтықтар</a:t>
            </a:r>
            <a:endParaRPr lang="ru-RU"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320614" y="2222574"/>
            <a:ext cx="8708451" cy="2412851"/>
          </a:xfrm>
          <a:prstGeom prst="rect">
            <a:avLst/>
          </a:prstGeom>
        </p:spPr>
      </p:pic>
    </p:spTree>
    <p:extLst>
      <p:ext uri="{BB962C8B-B14F-4D97-AF65-F5344CB8AC3E}">
        <p14:creationId xmlns:p14="http://schemas.microsoft.com/office/powerpoint/2010/main" val="132258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507288" cy="1143000"/>
          </a:xfrm>
        </p:spPr>
        <p:txBody>
          <a:bodyPr>
            <a:normAutofit/>
          </a:bodyPr>
          <a:lstStyle/>
          <a:p>
            <a:pPr algn="l"/>
            <a:r>
              <a:rPr lang="kk-KZ" sz="2200" dirty="0">
                <a:latin typeface="Times New Roman" panose="02020603050405020304" pitchFamily="18" charset="0"/>
                <a:cs typeface="Times New Roman" panose="02020603050405020304" pitchFamily="18" charset="0"/>
              </a:rPr>
              <a:t>Жол және жол бойындағы сервис нысандарын орналастыру мынадай шарттарды сақтай отырып жүзеге асырылуы тиіс:</a:t>
            </a: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507288" cy="4997152"/>
          </a:xfrm>
        </p:spPr>
        <p:txBody>
          <a:bodyPr>
            <a:normAutofit fontScale="62500" lnSpcReduction="20000"/>
          </a:bodyPr>
          <a:lstStyle/>
          <a:p>
            <a:pPr lvl="0"/>
            <a:r>
              <a:rPr lang="kk-KZ" sz="3500" dirty="0">
                <a:latin typeface="Times New Roman" panose="02020603050405020304" pitchFamily="18" charset="0"/>
                <a:cs typeface="Times New Roman" panose="02020603050405020304" pitchFamily="18" charset="0"/>
              </a:rPr>
              <a:t>жол және жол бойындағы сервис нысандарын орналастыру автомобиль жолдарын және оның құрамына кіретін жол құрылыстарын күтіп ұстау және жөндеу жөніндегі жұмыстарды кедергісіз орындау мүмкіндігін қамтамасыз етуі тиіс;</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жол және жол бойындағы сервис нысандары үшін алаңдардың орналасуы олардың үстіне салынатын құрылыстардың функционалды мақсатына сәйкес келуі керек, ал мөлшері мен конфигурациясы барлық негізгі және қосалқы бөлмелердің, жабдықтардың, өндірістік желілердің және учаскелік өткелдердің орналастырылуын қамтамасыз етуі керек;</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жол және жол бойындағы сервис объектілерін орналастыру орнын таңдау жалпыға ортақ пайдаланылатын автомобиль жолын қайта жаңарту мүмкіндігін ескере отырып жүзеге асырылуы тиіс;</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жол және жол бойындағы сервис объектілерін орналастыру тарих және мәдениет ескерткіштерін қорғау аймақтарының тәртібіне, құрылыс салуды реттеу және ландшафтты қорғау аймақтарына қайшы келмеуі тиіс.</a:t>
            </a:r>
            <a:endParaRPr lang="ru-RU" sz="35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616750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1" y="206896"/>
            <a:ext cx="8686799" cy="1143000"/>
          </a:xfrm>
        </p:spPr>
        <p:txBody>
          <a:bodyPr>
            <a:noAutofit/>
          </a:bodyPr>
          <a:lstStyle/>
          <a:p>
            <a:pPr algn="l"/>
            <a:r>
              <a:rPr lang="kk-KZ" sz="2200" dirty="0">
                <a:latin typeface="Times New Roman" panose="02020603050405020304" pitchFamily="18" charset="0"/>
                <a:cs typeface="Times New Roman" panose="02020603050405020304" pitchFamily="18" charset="0"/>
              </a:rPr>
              <a:t>6.2.2 – кесте – Жол қозғалысына қатысушыларға қызмет көрсету үшін елді мекендерден тыс автомобиль жолдарындағы бір түрдегі жол және жол бойындағы сервис нысандарының арасындағы қашықтық</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1187624" y="1143629"/>
            <a:ext cx="7200800" cy="5712558"/>
          </a:xfrm>
          <a:prstGeom prst="rect">
            <a:avLst/>
          </a:prstGeom>
        </p:spPr>
      </p:pic>
    </p:spTree>
    <p:extLst>
      <p:ext uri="{BB962C8B-B14F-4D97-AF65-F5344CB8AC3E}">
        <p14:creationId xmlns:p14="http://schemas.microsoft.com/office/powerpoint/2010/main" val="562790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435280" cy="1143000"/>
          </a:xfrm>
        </p:spPr>
        <p:txBody>
          <a:bodyPr>
            <a:normAutofit/>
          </a:bodyPr>
          <a:lstStyle/>
          <a:p>
            <a:pPr algn="l"/>
            <a:r>
              <a:rPr lang="kk-KZ" sz="2400" b="1" dirty="0" smtClean="0">
                <a:latin typeface="Times New Roman" panose="02020603050405020304" pitchFamily="18" charset="0"/>
                <a:cs typeface="Times New Roman" panose="02020603050405020304" pitchFamily="18" charset="0"/>
              </a:rPr>
              <a:t>ДЕМАЛЫС АЛАҢДАРЫН ОРНАЛАСТЫРУҒА ҚОЙЫЛАТЫН ТАЛАПТАР</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997152"/>
          </a:xfrm>
        </p:spPr>
        <p:txBody>
          <a:bodyPr>
            <a:normAutofit fontScale="62500" lnSpcReduction="20000"/>
          </a:bodyPr>
          <a:lstStyle/>
          <a:p>
            <a:pPr marL="0" indent="0">
              <a:buNone/>
            </a:pPr>
            <a:r>
              <a:rPr lang="kk-KZ" sz="3500" b="1" u="sng" dirty="0">
                <a:latin typeface="Times New Roman" panose="02020603050405020304" pitchFamily="18" charset="0"/>
                <a:cs typeface="Times New Roman" panose="02020603050405020304" pitchFamily="18" charset="0"/>
              </a:rPr>
              <a:t>Технологиялық факторлар</a:t>
            </a:r>
            <a:r>
              <a:rPr lang="kk-KZ" sz="3500" dirty="0">
                <a:latin typeface="Times New Roman" panose="02020603050405020304" pitchFamily="18" charset="0"/>
                <a:cs typeface="Times New Roman" panose="02020603050405020304" pitchFamily="18" charset="0"/>
              </a:rPr>
              <a:t> қандай да бір трасса бойынша қозғалыстың күрделілігін белгілейді. Оларға жатқызуға болады:</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трассаның сипаты (жоспардағы және бойлық профильдегі өзгерістер жиілігі);</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қиылысу, жанасу, көлік айрықтары орындарының саны;</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жол белгілерімен қанықтығы;</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көлік ағынының қарқындылығы.</a:t>
            </a:r>
            <a:endParaRPr lang="ru-RU" sz="3500" dirty="0">
              <a:latin typeface="Times New Roman" panose="02020603050405020304" pitchFamily="18" charset="0"/>
              <a:cs typeface="Times New Roman" panose="02020603050405020304" pitchFamily="18" charset="0"/>
            </a:endParaRPr>
          </a:p>
          <a:p>
            <a:pPr marL="0" indent="0">
              <a:buNone/>
            </a:pPr>
            <a:r>
              <a:rPr lang="kk-KZ" sz="3500" dirty="0">
                <a:latin typeface="Times New Roman" panose="02020603050405020304" pitchFamily="18" charset="0"/>
                <a:cs typeface="Times New Roman" panose="02020603050405020304" pitchFamily="18" charset="0"/>
              </a:rPr>
              <a:t>Демалыс орындарын таңдауға әсер ететін </a:t>
            </a:r>
            <a:r>
              <a:rPr lang="kk-KZ" sz="3500" b="1" u="sng" dirty="0">
                <a:latin typeface="Times New Roman" panose="02020603050405020304" pitchFamily="18" charset="0"/>
                <a:cs typeface="Times New Roman" panose="02020603050405020304" pitchFamily="18" charset="0"/>
              </a:rPr>
              <a:t>қоршаған орта факторларына</a:t>
            </a:r>
            <a:r>
              <a:rPr lang="kk-KZ" sz="3500" dirty="0">
                <a:latin typeface="Times New Roman" panose="02020603050405020304" pitchFamily="18" charset="0"/>
                <a:cs typeface="Times New Roman" panose="02020603050405020304" pitchFamily="18" charset="0"/>
              </a:rPr>
              <a:t> жататындар:</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елді мекендерден қашықтығы (ірі немесе шағын);</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ортаның табиғи сипаттамалары (пейзаждық қасиеттері бар тоқтату үшін тартымды орындардың болуы);</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ортаның мәдени әлеуеті (тарихи ескерткіштер, аймақтар);</a:t>
            </a:r>
            <a:endParaRPr lang="ru-RU" sz="3500" dirty="0">
              <a:latin typeface="Times New Roman" panose="02020603050405020304" pitchFamily="18" charset="0"/>
              <a:cs typeface="Times New Roman" panose="02020603050405020304" pitchFamily="18" charset="0"/>
            </a:endParaRPr>
          </a:p>
          <a:p>
            <a:pPr lvl="0"/>
            <a:r>
              <a:rPr lang="kk-KZ" sz="3500" dirty="0">
                <a:latin typeface="Times New Roman" panose="02020603050405020304" pitchFamily="18" charset="0"/>
                <a:cs typeface="Times New Roman" panose="02020603050405020304" pitchFamily="18" charset="0"/>
              </a:rPr>
              <a:t>назар аударатын басқа да нысандардың болуы (жол бойындағы дүкендер, тамақтану пункттері және т.б.).</a:t>
            </a:r>
            <a:endParaRPr lang="ru-RU" sz="35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556818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323528" y="274638"/>
            <a:ext cx="9001000" cy="1143000"/>
          </a:xfrm>
        </p:spPr>
        <p:txBody>
          <a:bodyPr>
            <a:normAutofit/>
          </a:bodyPr>
          <a:lstStyle/>
          <a:p>
            <a:r>
              <a:rPr lang="kk-KZ" sz="2400" b="1" dirty="0" smtClean="0">
                <a:latin typeface="Times New Roman" panose="02020603050405020304" pitchFamily="18" charset="0"/>
                <a:cs typeface="Times New Roman" panose="02020603050405020304" pitchFamily="18" charset="0"/>
              </a:rPr>
              <a:t>СЕРВИС НЫСАНДАРЫН ОРНАЛАСТЫРУ СХЕМАЛАРЫНЫҢ МЫСАЛДАРЫ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198" y="3417243"/>
            <a:ext cx="8686801" cy="3252118"/>
          </a:xfrm>
        </p:spPr>
        <p:txBody>
          <a:bodyPr>
            <a:noAutofit/>
          </a:bodyPr>
          <a:lstStyle/>
          <a:p>
            <a:pPr marL="0" indent="0">
              <a:buNone/>
            </a:pPr>
            <a:r>
              <a:rPr lang="kk-KZ" sz="2200" dirty="0">
                <a:latin typeface="Times New Roman" panose="02020603050405020304" pitchFamily="18" charset="0"/>
                <a:cs typeface="Times New Roman" panose="02020603050405020304" pitchFamily="18" charset="0"/>
              </a:rPr>
              <a:t>6.3.1 – сурет – 1-нұсқа – дәмхана және демалыс алаңымен бірге автожанармай құю станциясын орналастыру</a:t>
            </a:r>
            <a:endParaRPr lang="ru-RU" sz="2200" dirty="0">
              <a:latin typeface="Times New Roman" panose="02020603050405020304" pitchFamily="18" charset="0"/>
              <a:cs typeface="Times New Roman" panose="02020603050405020304" pitchFamily="18" charset="0"/>
            </a:endParaRPr>
          </a:p>
          <a:p>
            <a:pPr marL="0" indent="0">
              <a:buNone/>
            </a:pPr>
            <a:r>
              <a:rPr lang="kk-KZ" sz="2200" dirty="0" smtClean="0">
                <a:latin typeface="Times New Roman" panose="02020603050405020304" pitchFamily="18" charset="0"/>
                <a:cs typeface="Times New Roman" panose="02020603050405020304" pitchFamily="18" charset="0"/>
              </a:rPr>
              <a:t>1 </a:t>
            </a:r>
            <a:r>
              <a:rPr lang="kk-KZ" sz="2200" dirty="0">
                <a:latin typeface="Times New Roman" panose="02020603050405020304" pitchFamily="18" charset="0"/>
                <a:cs typeface="Times New Roman" panose="02020603050405020304" pitchFamily="18" charset="0"/>
              </a:rPr>
              <a:t>– 8 – Көлік құралдарын қоюға арналған орындар (1 – автобустар; 2 – жүк автомобильдері/автобустар; 3 – жеңіл автомобильдер</a:t>
            </a:r>
            <a:r>
              <a:rPr lang="kk-KZ" sz="2200" dirty="0" smtClean="0">
                <a:latin typeface="Times New Roman" panose="02020603050405020304" pitchFamily="18" charset="0"/>
                <a:cs typeface="Times New Roman" panose="02020603050405020304" pitchFamily="18" charset="0"/>
              </a:rPr>
              <a:t>/ мотоциклдер</a:t>
            </a:r>
            <a:r>
              <a:rPr lang="kk-KZ" sz="2200" dirty="0">
                <a:latin typeface="Times New Roman" panose="02020603050405020304" pitchFamily="18" charset="0"/>
                <a:cs typeface="Times New Roman" panose="02020603050405020304" pitchFamily="18" charset="0"/>
              </a:rPr>
              <a:t>; 4 – мүмкіндігі шектеулі адамдарға арналған тұрақ орындары; 5 – тіркемесі бар жеңіл автомобильдер (бойлық көлік тұрағы); 6 – жеңіл автомобильдер (бойлық көлік тұрағы); 7 – жүк автомобильдері (бойлық тұрақ); 8 – ірі габаритті/ауыр салмақты көліктер (бойлық тұрақ)); 9 – әжетхана; 10 – қоқыс жинау орны</a:t>
            </a:r>
            <a:endParaRPr lang="ru-RU"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827584" y="1692275"/>
            <a:ext cx="8140880" cy="1724967"/>
          </a:xfrm>
          <a:prstGeom prst="rect">
            <a:avLst/>
          </a:prstGeom>
        </p:spPr>
      </p:pic>
    </p:spTree>
    <p:extLst>
      <p:ext uri="{BB962C8B-B14F-4D97-AF65-F5344CB8AC3E}">
        <p14:creationId xmlns:p14="http://schemas.microsoft.com/office/powerpoint/2010/main" val="3853027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pic>
        <p:nvPicPr>
          <p:cNvPr id="5" name="Рисунок 4"/>
          <p:cNvPicPr>
            <a:picLocks noChangeAspect="1"/>
          </p:cNvPicPr>
          <p:nvPr/>
        </p:nvPicPr>
        <p:blipFill>
          <a:blip r:embed="rId3"/>
          <a:stretch>
            <a:fillRect/>
          </a:stretch>
        </p:blipFill>
        <p:spPr>
          <a:xfrm>
            <a:off x="482603" y="908720"/>
            <a:ext cx="8061953" cy="4968552"/>
          </a:xfrm>
          <a:prstGeom prst="rect">
            <a:avLst/>
          </a:prstGeom>
        </p:spPr>
      </p:pic>
    </p:spTree>
    <p:extLst>
      <p:ext uri="{BB962C8B-B14F-4D97-AF65-F5344CB8AC3E}">
        <p14:creationId xmlns:p14="http://schemas.microsoft.com/office/powerpoint/2010/main" val="3676014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583240" y="2632092"/>
            <a:ext cx="8229600" cy="796908"/>
          </a:xfrm>
        </p:spPr>
        <p:txBody>
          <a:bodyPr>
            <a:noAutofit/>
          </a:bodyPr>
          <a:lstStyle/>
          <a:p>
            <a:r>
              <a:rPr lang="ru-RU" sz="3600" b="1" dirty="0" smtClean="0">
                <a:effectLst>
                  <a:outerShdw blurRad="38100" dist="38100" dir="2700000" algn="tl">
                    <a:srgbClr val="000000">
                      <a:alpha val="43137"/>
                    </a:srgbClr>
                  </a:outerShdw>
                </a:effectLst>
              </a:rPr>
              <a:t>Спасибо за внимание</a:t>
            </a:r>
            <a:endParaRPr lang="ru-RU" sz="3600" b="1" dirty="0">
              <a:effectLst>
                <a:outerShdw blurRad="38100" dist="38100" dir="2700000" algn="tl">
                  <a:srgbClr val="000000">
                    <a:alpha val="43137"/>
                  </a:srgbClr>
                </a:outerShdw>
              </a:effectLst>
            </a:endParaRPr>
          </a:p>
        </p:txBody>
      </p:sp>
      <p:sp>
        <p:nvSpPr>
          <p:cNvPr id="6" name="Прямоугольник 5"/>
          <p:cNvSpPr/>
          <p:nvPr/>
        </p:nvSpPr>
        <p:spPr>
          <a:xfrm>
            <a:off x="1691680" y="2981556"/>
            <a:ext cx="4572000" cy="369332"/>
          </a:xfrm>
          <a:prstGeom prst="rect">
            <a:avLst/>
          </a:prstGeom>
        </p:spPr>
        <p:txBody>
          <a:bodyPr>
            <a:spAutoFit/>
          </a:bodyPr>
          <a:lstStyle/>
          <a:p>
            <a:r>
              <a:rPr lang="ru-RU" dirty="0" smtClean="0"/>
              <a:t> </a:t>
            </a:r>
            <a:endParaRPr lang="ru-RU" dirty="0"/>
          </a:p>
        </p:txBody>
      </p:sp>
      <p:sp>
        <p:nvSpPr>
          <p:cNvPr id="7" name="Прямоугольник 6"/>
          <p:cNvSpPr/>
          <p:nvPr/>
        </p:nvSpPr>
        <p:spPr>
          <a:xfrm>
            <a:off x="2123728" y="6097088"/>
            <a:ext cx="4572000" cy="369332"/>
          </a:xfrm>
          <a:prstGeom prst="rect">
            <a:avLst/>
          </a:prstGeom>
        </p:spPr>
        <p:txBody>
          <a:bodyPr>
            <a:spAutoFit/>
          </a:bodyPr>
          <a:lstStyle/>
          <a:p>
            <a:r>
              <a:rPr lang="ru-RU" dirty="0" smtClean="0"/>
              <a:t>-</a:t>
            </a:r>
            <a:endParaRPr lang="ru-RU" dirty="0"/>
          </a:p>
        </p:txBody>
      </p:sp>
    </p:spTree>
    <p:extLst>
      <p:ext uri="{BB962C8B-B14F-4D97-AF65-F5344CB8AC3E}">
        <p14:creationId xmlns:p14="http://schemas.microsoft.com/office/powerpoint/2010/main" val="4177537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673</Words>
  <Application>Microsoft Office PowerPoint</Application>
  <PresentationFormat>Экран (4:3)</PresentationFormat>
  <Paragraphs>48</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Times New Roman</vt:lpstr>
      <vt:lpstr>Тема Office</vt:lpstr>
      <vt:lpstr>ЖОЛ ҚЫЗМЕТІ (СЕРВИСІ)</vt:lpstr>
      <vt:lpstr>ЖОЛ СЕРВИСІ НЫСАНДАРЫН ОРНАЛАСТЫРУ НОМЕНКЛАТУРАСЫ МЕН ПРИНЦИПТЕРІ</vt:lpstr>
      <vt:lpstr>Жол бойындағы сервистік нысандардың функционалдық мақсаты</vt:lpstr>
      <vt:lpstr>Жол сервисі пункттерін орналастыру бойынша шешім қабылдау үшін факторларды есепке алу схемасы мынадай болуы мүмкін:</vt:lpstr>
      <vt:lpstr>ҚЫЗМЕТ КӨРСЕТУ ЖҮЙЕСІНІҢ ЭЛЕМЕНТТЕРІН ОРНАЛАСТЫРУ МОДЕЛІ</vt:lpstr>
      <vt:lpstr>Презентация PowerPoint</vt:lpstr>
      <vt:lpstr>6.2.1 – кесте – Автомобиль жолында жол және жол бойындағы сервис нысанын орналастыру кезінде бүйірлік көрінуді қамтамасыз етуге арналған ең аз қашықтықтар</vt:lpstr>
      <vt:lpstr>Жол және жол бойындағы сервис нысандарын орналастыру мынадай шарттарды сақтай отырып жүзеге асырылуы тиіс:</vt:lpstr>
      <vt:lpstr>6.2.2 – кесте – Жол қозғалысына қатысушыларға қызмет көрсету үшін елді мекендерден тыс автомобиль жолдарындағы бір түрдегі жол және жол бойындағы сервис нысандарының арасындағы қашықтық </vt:lpstr>
      <vt:lpstr>ДЕМАЛЫС АЛАҢДАРЫН ОРНАЛАСТЫРУҒА ҚОЙЫЛАТЫН ТАЛАПТАР</vt:lpstr>
      <vt:lpstr>СЕРВИС НЫСАНДАРЫН ОРНАЛАСТЫРУ СХЕМАЛАРЫНЫҢ МЫСАЛДАРЫ</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Альфия Закимова</dc:creator>
  <cp:lastModifiedBy>Bakytbek</cp:lastModifiedBy>
  <cp:revision>24</cp:revision>
  <cp:lastPrinted>2019-10-07T03:57:05Z</cp:lastPrinted>
  <dcterms:modified xsi:type="dcterms:W3CDTF">2019-11-06T14:46:54Z</dcterms:modified>
</cp:coreProperties>
</file>